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Lst>
  <p:notesMasterIdLst>
    <p:notesMasterId r:id="rId6"/>
  </p:notesMasterIdLst>
  <p:sldSz cx="14630400" cy="8229600"/>
  <p:notesSz cx="8229600" cy="14630400"/>
  <p:embeddedFontLst>
    <p:embeddedFont>
      <p:font typeface="Inter"/>
      <p:regular r:id="rId11"/>
    </p:embeddedFont>
    <p:embeddedFont>
      <p:font typeface="Inter"/>
      <p:regular r:id="rId12"/>
    </p:embeddedFont>
    <p:embeddedFont>
      <p:font typeface="Inter"/>
      <p:regular r:id="rId13"/>
    </p:embeddedFont>
    <p:embeddedFont>
      <p:font typeface="Inter"/>
      <p:regular r:id="rId14"/>
    </p:embeddedFont>
    <p:embeddedFont>
      <p:font typeface="Inter"/>
      <p:regular r:id="rId15"/>
    </p:embeddedFont>
    <p:embeddedFont>
      <p:font typeface="Inter"/>
      <p:regular r:id="rId16"/>
    </p:embeddedFont>
    <p:embeddedFont>
      <p:font typeface="Inter"/>
      <p:regular r:id="rId17"/>
    </p:embeddedFont>
    <p:embeddedFont>
      <p:font typeface="Inter"/>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font" Target="fonts/font1.fntdata"/><Relationship Id="rId12" Type="http://schemas.openxmlformats.org/officeDocument/2006/relationships/font" Target="fonts/font2.fntdata"/><Relationship Id="rId13" Type="http://schemas.openxmlformats.org/officeDocument/2006/relationships/font" Target="fonts/font3.fntdata"/><Relationship Id="rId14" Type="http://schemas.openxmlformats.org/officeDocument/2006/relationships/font" Target="fonts/font4.fntdata"/><Relationship Id="rId15" Type="http://schemas.openxmlformats.org/officeDocument/2006/relationships/font" Target="fonts/font5.fntdata"/><Relationship Id="rId16" Type="http://schemas.openxmlformats.org/officeDocument/2006/relationships/font" Target="fonts/font6.fntdata"/><Relationship Id="rId17" Type="http://schemas.openxmlformats.org/officeDocument/2006/relationships/font" Target="fonts/font7.fntdata"/><Relationship Id="rId1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Les Grands Principes du Data Act</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Une nouvelle ère pour la gouvernance des données en Europe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00207"/>
            <a:ext cx="911149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Les Quatre Piliers Fondamentaux</a:t>
            </a:r>
            <a:endParaRPr lang="en-US" sz="4450" dirty="0"/>
          </a:p>
        </p:txBody>
      </p:sp>
      <p:sp>
        <p:nvSpPr>
          <p:cNvPr id="3" name="Text 1"/>
          <p:cNvSpPr/>
          <p:nvPr/>
        </p:nvSpPr>
        <p:spPr>
          <a:xfrm>
            <a:off x="793790" y="186261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Le Data Act européen transforme la manière dont les données sont partagées, utilisées et protégées à travers l'Union européenne. Ces principes établissent un cadre juridique solide pour l'économie des données.</a:t>
            </a:r>
            <a:endParaRPr lang="en-US" sz="1750" dirty="0"/>
          </a:p>
        </p:txBody>
      </p:sp>
      <p:sp>
        <p:nvSpPr>
          <p:cNvPr id="4" name="Shape 2"/>
          <p:cNvSpPr/>
          <p:nvPr/>
        </p:nvSpPr>
        <p:spPr>
          <a:xfrm>
            <a:off x="793790" y="2843570"/>
            <a:ext cx="6407944" cy="2229445"/>
          </a:xfrm>
          <a:prstGeom prst="roundRect">
            <a:avLst>
              <a:gd name="adj" fmla="val 4273"/>
            </a:avLst>
          </a:prstGeom>
          <a:solidFill>
            <a:srgbClr val="DADBF1"/>
          </a:solidFill>
          <a:ln w="7620">
            <a:solidFill>
              <a:srgbClr val="C0C1D7"/>
            </a:solidFill>
            <a:prstDash val="solid"/>
          </a:ln>
        </p:spPr>
      </p:sp>
      <p:sp>
        <p:nvSpPr>
          <p:cNvPr id="5" name="Shape 3"/>
          <p:cNvSpPr/>
          <p:nvPr/>
        </p:nvSpPr>
        <p:spPr>
          <a:xfrm>
            <a:off x="1028224" y="3078004"/>
            <a:ext cx="680442" cy="680442"/>
          </a:xfrm>
          <a:prstGeom prst="roundRect">
            <a:avLst>
              <a:gd name="adj" fmla="val 13436980"/>
            </a:avLst>
          </a:prstGeom>
          <a:solidFill>
            <a:srgbClr val="4950BC"/>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15390" y="3265051"/>
            <a:ext cx="306110" cy="306110"/>
          </a:xfrm>
          <a:prstGeom prst="rect">
            <a:avLst/>
          </a:prstGeom>
        </p:spPr>
      </p:pic>
      <p:sp>
        <p:nvSpPr>
          <p:cNvPr id="7" name="Text 4"/>
          <p:cNvSpPr/>
          <p:nvPr/>
        </p:nvSpPr>
        <p:spPr>
          <a:xfrm>
            <a:off x="1028224" y="39852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Accès aux données</a:t>
            </a:r>
            <a:endParaRPr lang="en-US" sz="2200" dirty="0"/>
          </a:p>
        </p:txBody>
      </p:sp>
      <p:sp>
        <p:nvSpPr>
          <p:cNvPr id="8" name="Text 5"/>
          <p:cNvSpPr/>
          <p:nvPr/>
        </p:nvSpPr>
        <p:spPr>
          <a:xfrm>
            <a:off x="1028224" y="4475678"/>
            <a:ext cx="593907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Droit d'accès élargi pour les utilisateurs et entreprises</a:t>
            </a:r>
            <a:endParaRPr lang="en-US" sz="1750" dirty="0"/>
          </a:p>
        </p:txBody>
      </p:sp>
      <p:sp>
        <p:nvSpPr>
          <p:cNvPr id="9" name="Shape 6"/>
          <p:cNvSpPr/>
          <p:nvPr/>
        </p:nvSpPr>
        <p:spPr>
          <a:xfrm>
            <a:off x="7428548" y="2843570"/>
            <a:ext cx="6408063" cy="2229445"/>
          </a:xfrm>
          <a:prstGeom prst="roundRect">
            <a:avLst>
              <a:gd name="adj" fmla="val 4273"/>
            </a:avLst>
          </a:prstGeom>
          <a:solidFill>
            <a:srgbClr val="DADBF1"/>
          </a:solidFill>
          <a:ln w="7620">
            <a:solidFill>
              <a:srgbClr val="C0C1D7"/>
            </a:solidFill>
            <a:prstDash val="solid"/>
          </a:ln>
        </p:spPr>
      </p:sp>
      <p:sp>
        <p:nvSpPr>
          <p:cNvPr id="10" name="Shape 7"/>
          <p:cNvSpPr/>
          <p:nvPr/>
        </p:nvSpPr>
        <p:spPr>
          <a:xfrm>
            <a:off x="7662982" y="3078004"/>
            <a:ext cx="680442" cy="680442"/>
          </a:xfrm>
          <a:prstGeom prst="roundRect">
            <a:avLst>
              <a:gd name="adj" fmla="val 13436980"/>
            </a:avLst>
          </a:prstGeom>
          <a:solidFill>
            <a:srgbClr val="4950BC"/>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0148" y="3265051"/>
            <a:ext cx="306110" cy="306110"/>
          </a:xfrm>
          <a:prstGeom prst="rect">
            <a:avLst/>
          </a:prstGeom>
        </p:spPr>
      </p:pic>
      <p:sp>
        <p:nvSpPr>
          <p:cNvPr id="12" name="Text 8"/>
          <p:cNvSpPr/>
          <p:nvPr/>
        </p:nvSpPr>
        <p:spPr>
          <a:xfrm>
            <a:off x="7662982" y="39852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Portabilité</a:t>
            </a:r>
            <a:endParaRPr lang="en-US" sz="2200" dirty="0"/>
          </a:p>
        </p:txBody>
      </p:sp>
      <p:sp>
        <p:nvSpPr>
          <p:cNvPr id="13" name="Text 9"/>
          <p:cNvSpPr/>
          <p:nvPr/>
        </p:nvSpPr>
        <p:spPr>
          <a:xfrm>
            <a:off x="7662982" y="4475678"/>
            <a:ext cx="593919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Transfert facilité entre services et plateformes</a:t>
            </a:r>
            <a:endParaRPr lang="en-US" sz="1750" dirty="0"/>
          </a:p>
        </p:txBody>
      </p:sp>
      <p:sp>
        <p:nvSpPr>
          <p:cNvPr id="14" name="Shape 10"/>
          <p:cNvSpPr/>
          <p:nvPr/>
        </p:nvSpPr>
        <p:spPr>
          <a:xfrm>
            <a:off x="793790" y="5299829"/>
            <a:ext cx="6407944" cy="2229445"/>
          </a:xfrm>
          <a:prstGeom prst="roundRect">
            <a:avLst>
              <a:gd name="adj" fmla="val 4273"/>
            </a:avLst>
          </a:prstGeom>
          <a:solidFill>
            <a:srgbClr val="DADBF1"/>
          </a:solidFill>
          <a:ln w="7620">
            <a:solidFill>
              <a:srgbClr val="C0C1D7"/>
            </a:solidFill>
            <a:prstDash val="solid"/>
          </a:ln>
        </p:spPr>
      </p:sp>
      <p:sp>
        <p:nvSpPr>
          <p:cNvPr id="15" name="Shape 11"/>
          <p:cNvSpPr/>
          <p:nvPr/>
        </p:nvSpPr>
        <p:spPr>
          <a:xfrm>
            <a:off x="1028224" y="5534263"/>
            <a:ext cx="680442" cy="680442"/>
          </a:xfrm>
          <a:prstGeom prst="roundRect">
            <a:avLst>
              <a:gd name="adj" fmla="val 13436980"/>
            </a:avLst>
          </a:prstGeom>
          <a:solidFill>
            <a:srgbClr val="4950BC"/>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5390" y="5721310"/>
            <a:ext cx="306110" cy="306110"/>
          </a:xfrm>
          <a:prstGeom prst="rect">
            <a:avLst/>
          </a:prstGeom>
        </p:spPr>
      </p:pic>
      <p:sp>
        <p:nvSpPr>
          <p:cNvPr id="17" name="Text 12"/>
          <p:cNvSpPr/>
          <p:nvPr/>
        </p:nvSpPr>
        <p:spPr>
          <a:xfrm>
            <a:off x="1028224" y="644151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Interopérabilité</a:t>
            </a:r>
            <a:endParaRPr lang="en-US" sz="2200" dirty="0"/>
          </a:p>
        </p:txBody>
      </p:sp>
      <p:sp>
        <p:nvSpPr>
          <p:cNvPr id="18" name="Text 13"/>
          <p:cNvSpPr/>
          <p:nvPr/>
        </p:nvSpPr>
        <p:spPr>
          <a:xfrm>
            <a:off x="1028224" y="6931938"/>
            <a:ext cx="593907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Compatibilité technique entre systèmes différents</a:t>
            </a:r>
            <a:endParaRPr lang="en-US" sz="1750" dirty="0"/>
          </a:p>
        </p:txBody>
      </p:sp>
      <p:sp>
        <p:nvSpPr>
          <p:cNvPr id="19" name="Shape 14"/>
          <p:cNvSpPr/>
          <p:nvPr/>
        </p:nvSpPr>
        <p:spPr>
          <a:xfrm>
            <a:off x="7428548" y="5299829"/>
            <a:ext cx="6408063" cy="2229445"/>
          </a:xfrm>
          <a:prstGeom prst="roundRect">
            <a:avLst>
              <a:gd name="adj" fmla="val 4273"/>
            </a:avLst>
          </a:prstGeom>
          <a:solidFill>
            <a:srgbClr val="DADBF1"/>
          </a:solidFill>
          <a:ln w="7620">
            <a:solidFill>
              <a:srgbClr val="C0C1D7"/>
            </a:solidFill>
            <a:prstDash val="solid"/>
          </a:ln>
        </p:spPr>
      </p:sp>
      <p:sp>
        <p:nvSpPr>
          <p:cNvPr id="20" name="Shape 15"/>
          <p:cNvSpPr/>
          <p:nvPr/>
        </p:nvSpPr>
        <p:spPr>
          <a:xfrm>
            <a:off x="7662982" y="5534263"/>
            <a:ext cx="680442" cy="680442"/>
          </a:xfrm>
          <a:prstGeom prst="roundRect">
            <a:avLst>
              <a:gd name="adj" fmla="val 13436980"/>
            </a:avLst>
          </a:prstGeom>
          <a:solidFill>
            <a:srgbClr val="4950BC"/>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0148" y="5721310"/>
            <a:ext cx="306110" cy="306110"/>
          </a:xfrm>
          <a:prstGeom prst="rect">
            <a:avLst/>
          </a:prstGeom>
        </p:spPr>
      </p:pic>
      <p:sp>
        <p:nvSpPr>
          <p:cNvPr id="22" name="Text 16"/>
          <p:cNvSpPr/>
          <p:nvPr/>
        </p:nvSpPr>
        <p:spPr>
          <a:xfrm>
            <a:off x="7662982" y="644151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Gouvernance</a:t>
            </a:r>
            <a:endParaRPr lang="en-US" sz="2200" dirty="0"/>
          </a:p>
        </p:txBody>
      </p:sp>
      <p:sp>
        <p:nvSpPr>
          <p:cNvPr id="23" name="Text 17"/>
          <p:cNvSpPr/>
          <p:nvPr/>
        </p:nvSpPr>
        <p:spPr>
          <a:xfrm>
            <a:off x="7662982" y="6931938"/>
            <a:ext cx="593919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Cadre réglementaire pour une utilisation responsable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94967"/>
          </a:xfrm>
          <a:prstGeom prst="rect">
            <a:avLst/>
          </a:prstGeom>
        </p:spPr>
      </p:pic>
      <p:sp>
        <p:nvSpPr>
          <p:cNvPr id="3" name="Text 0"/>
          <p:cNvSpPr/>
          <p:nvPr/>
        </p:nvSpPr>
        <p:spPr>
          <a:xfrm>
            <a:off x="726519" y="3165872"/>
            <a:ext cx="8361283" cy="648653"/>
          </a:xfrm>
          <a:prstGeom prst="rect">
            <a:avLst/>
          </a:prstGeom>
          <a:noFill/>
          <a:ln/>
        </p:spPr>
        <p:txBody>
          <a:bodyPr wrap="none" lIns="0" tIns="0" rIns="0" bIns="0" rtlCol="0" anchor="t"/>
          <a:lstStyle/>
          <a:p>
            <a:pPr algn="l" indent="0" marL="0">
              <a:lnSpc>
                <a:spcPts val="5100"/>
              </a:lnSpc>
              <a:buNone/>
            </a:pPr>
            <a:r>
              <a:rPr lang="en-US" sz="4050" b="1" dirty="0">
                <a:solidFill>
                  <a:srgbClr val="000000"/>
                </a:solidFill>
                <a:latin typeface="Inter Bold" pitchFamily="34" charset="0"/>
                <a:ea typeface="Inter Bold" pitchFamily="34" charset="-122"/>
                <a:cs typeface="Inter Bold" pitchFamily="34" charset="-120"/>
              </a:rPr>
              <a:t>Accès et Portabilité des Données</a:t>
            </a:r>
            <a:endParaRPr lang="en-US" sz="4050" dirty="0"/>
          </a:p>
        </p:txBody>
      </p:sp>
      <p:sp>
        <p:nvSpPr>
          <p:cNvPr id="4" name="Text 1"/>
          <p:cNvSpPr/>
          <p:nvPr/>
        </p:nvSpPr>
        <p:spPr>
          <a:xfrm>
            <a:off x="726519" y="4333399"/>
            <a:ext cx="3113961" cy="389096"/>
          </a:xfrm>
          <a:prstGeom prst="rect">
            <a:avLst/>
          </a:prstGeom>
          <a:noFill/>
          <a:ln/>
        </p:spPr>
        <p:txBody>
          <a:bodyPr wrap="none" lIns="0" tIns="0" rIns="0" bIns="0" rtlCol="0" anchor="t"/>
          <a:lstStyle/>
          <a:p>
            <a:pPr algn="l" indent="0" marL="0">
              <a:lnSpc>
                <a:spcPts val="3050"/>
              </a:lnSpc>
              <a:buNone/>
            </a:pPr>
            <a:r>
              <a:rPr lang="en-US" sz="2450" b="1" dirty="0">
                <a:solidFill>
                  <a:srgbClr val="000000"/>
                </a:solidFill>
                <a:latin typeface="Inter Bold" pitchFamily="34" charset="0"/>
                <a:ea typeface="Inter Bold" pitchFamily="34" charset="-122"/>
                <a:cs typeface="Inter Bold" pitchFamily="34" charset="-120"/>
              </a:rPr>
              <a:t>Accès aux données</a:t>
            </a:r>
            <a:endParaRPr lang="en-US" sz="2450" dirty="0"/>
          </a:p>
        </p:txBody>
      </p:sp>
      <p:sp>
        <p:nvSpPr>
          <p:cNvPr id="5" name="Text 2"/>
          <p:cNvSpPr/>
          <p:nvPr/>
        </p:nvSpPr>
        <p:spPr>
          <a:xfrm>
            <a:off x="726519" y="4930021"/>
            <a:ext cx="6335435" cy="1328737"/>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Le Data Act garantit aux utilisateurs et aux entreprises un accès élargi aux données générées par les objets connectés et les services numériques. Les fabricants doivent permettre l'accès aux données de leurs produits.</a:t>
            </a:r>
            <a:endParaRPr lang="en-US" sz="1600" dirty="0"/>
          </a:p>
        </p:txBody>
      </p:sp>
      <p:sp>
        <p:nvSpPr>
          <p:cNvPr id="6" name="Text 3"/>
          <p:cNvSpPr/>
          <p:nvPr/>
        </p:nvSpPr>
        <p:spPr>
          <a:xfrm>
            <a:off x="726519" y="6445567"/>
            <a:ext cx="6335435" cy="33218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Données IoT accessibles en temps réel</a:t>
            </a:r>
            <a:endParaRPr lang="en-US" sz="1600" dirty="0"/>
          </a:p>
        </p:txBody>
      </p:sp>
      <p:sp>
        <p:nvSpPr>
          <p:cNvPr id="7" name="Text 4"/>
          <p:cNvSpPr/>
          <p:nvPr/>
        </p:nvSpPr>
        <p:spPr>
          <a:xfrm>
            <a:off x="726519" y="6850380"/>
            <a:ext cx="6335435" cy="33218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Transparence sur l'utilisation des données</a:t>
            </a:r>
            <a:endParaRPr lang="en-US" sz="1600" dirty="0"/>
          </a:p>
        </p:txBody>
      </p:sp>
      <p:sp>
        <p:nvSpPr>
          <p:cNvPr id="8" name="Text 5"/>
          <p:cNvSpPr/>
          <p:nvPr/>
        </p:nvSpPr>
        <p:spPr>
          <a:xfrm>
            <a:off x="726519" y="7255193"/>
            <a:ext cx="6335435" cy="33218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Équilibre entre innovation et protection</a:t>
            </a:r>
            <a:endParaRPr lang="en-US" sz="1600" dirty="0"/>
          </a:p>
        </p:txBody>
      </p:sp>
      <p:sp>
        <p:nvSpPr>
          <p:cNvPr id="9" name="Text 6"/>
          <p:cNvSpPr/>
          <p:nvPr/>
        </p:nvSpPr>
        <p:spPr>
          <a:xfrm>
            <a:off x="7576066" y="4333399"/>
            <a:ext cx="3113961" cy="389096"/>
          </a:xfrm>
          <a:prstGeom prst="rect">
            <a:avLst/>
          </a:prstGeom>
          <a:noFill/>
          <a:ln/>
        </p:spPr>
        <p:txBody>
          <a:bodyPr wrap="none" lIns="0" tIns="0" rIns="0" bIns="0" rtlCol="0" anchor="t"/>
          <a:lstStyle/>
          <a:p>
            <a:pPr algn="l" indent="0" marL="0">
              <a:lnSpc>
                <a:spcPts val="3050"/>
              </a:lnSpc>
              <a:buNone/>
            </a:pPr>
            <a:r>
              <a:rPr lang="en-US" sz="2450" b="1" dirty="0">
                <a:solidFill>
                  <a:srgbClr val="000000"/>
                </a:solidFill>
                <a:latin typeface="Inter Bold" pitchFamily="34" charset="0"/>
                <a:ea typeface="Inter Bold" pitchFamily="34" charset="-122"/>
                <a:cs typeface="Inter Bold" pitchFamily="34" charset="-120"/>
              </a:rPr>
              <a:t>Portabilité</a:t>
            </a:r>
            <a:endParaRPr lang="en-US" sz="2450" dirty="0"/>
          </a:p>
        </p:txBody>
      </p:sp>
      <p:sp>
        <p:nvSpPr>
          <p:cNvPr id="10" name="Text 7"/>
          <p:cNvSpPr/>
          <p:nvPr/>
        </p:nvSpPr>
        <p:spPr>
          <a:xfrm>
            <a:off x="7576066" y="4930021"/>
            <a:ext cx="6335435" cy="1328737"/>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La portabilité facilite le changement de fournisseur de services cloud et évite le verrouillage technologique. Les utilisateurs peuvent transférer leurs données facilement et en toute sécurité.</a:t>
            </a:r>
            <a:endParaRPr lang="en-US" sz="1600" dirty="0"/>
          </a:p>
        </p:txBody>
      </p:sp>
      <p:sp>
        <p:nvSpPr>
          <p:cNvPr id="11" name="Text 8"/>
          <p:cNvSpPr/>
          <p:nvPr/>
        </p:nvSpPr>
        <p:spPr>
          <a:xfrm>
            <a:off x="7576066" y="6445567"/>
            <a:ext cx="6335435" cy="33218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Migration simplifiée entre plateformes</a:t>
            </a:r>
            <a:endParaRPr lang="en-US" sz="1600" dirty="0"/>
          </a:p>
        </p:txBody>
      </p:sp>
      <p:sp>
        <p:nvSpPr>
          <p:cNvPr id="12" name="Text 9"/>
          <p:cNvSpPr/>
          <p:nvPr/>
        </p:nvSpPr>
        <p:spPr>
          <a:xfrm>
            <a:off x="7576066" y="6850380"/>
            <a:ext cx="6335435" cy="33218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Formats de données standardisés</a:t>
            </a:r>
            <a:endParaRPr lang="en-US" sz="1600" dirty="0"/>
          </a:p>
        </p:txBody>
      </p:sp>
      <p:sp>
        <p:nvSpPr>
          <p:cNvPr id="13" name="Text 10"/>
          <p:cNvSpPr/>
          <p:nvPr/>
        </p:nvSpPr>
        <p:spPr>
          <a:xfrm>
            <a:off x="7576066" y="7255193"/>
            <a:ext cx="6335435" cy="33218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Réduction des coûts de transfert</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7596" y="777954"/>
            <a:ext cx="7608808" cy="1370647"/>
          </a:xfrm>
          <a:prstGeom prst="rect">
            <a:avLst/>
          </a:prstGeom>
          <a:noFill/>
          <a:ln/>
        </p:spPr>
        <p:txBody>
          <a:bodyPr wrap="square" lIns="0" tIns="0" rIns="0" bIns="0" rtlCol="0" anchor="t"/>
          <a:lstStyle/>
          <a:p>
            <a:pPr algn="l" indent="0" marL="0">
              <a:lnSpc>
                <a:spcPts val="5350"/>
              </a:lnSpc>
              <a:buNone/>
            </a:pPr>
            <a:r>
              <a:rPr lang="en-US" sz="4300" b="1" dirty="0">
                <a:solidFill>
                  <a:srgbClr val="000000"/>
                </a:solidFill>
                <a:latin typeface="Inter Bold" pitchFamily="34" charset="0"/>
                <a:ea typeface="Inter Bold" pitchFamily="34" charset="-122"/>
                <a:cs typeface="Inter Bold" pitchFamily="34" charset="-120"/>
              </a:rPr>
              <a:t>Interopérabilité et Gouvernance</a:t>
            </a:r>
            <a:endParaRPr lang="en-US" sz="4300" dirty="0"/>
          </a:p>
        </p:txBody>
      </p:sp>
      <p:sp>
        <p:nvSpPr>
          <p:cNvPr id="4" name="Shape 1"/>
          <p:cNvSpPr/>
          <p:nvPr/>
        </p:nvSpPr>
        <p:spPr>
          <a:xfrm>
            <a:off x="767596" y="2477572"/>
            <a:ext cx="7608808" cy="2377321"/>
          </a:xfrm>
          <a:prstGeom prst="roundRect">
            <a:avLst>
              <a:gd name="adj" fmla="val 6154"/>
            </a:avLst>
          </a:prstGeom>
          <a:solidFill>
            <a:srgbClr val="FFFFFF"/>
          </a:solidFill>
          <a:ln w="30480">
            <a:solidFill>
              <a:srgbClr val="C0C1D7"/>
            </a:solidFill>
            <a:prstDash val="solid"/>
          </a:ln>
        </p:spPr>
      </p:sp>
      <p:sp>
        <p:nvSpPr>
          <p:cNvPr id="5" name="Shape 2"/>
          <p:cNvSpPr/>
          <p:nvPr/>
        </p:nvSpPr>
        <p:spPr>
          <a:xfrm>
            <a:off x="737116" y="2477572"/>
            <a:ext cx="121920" cy="2377321"/>
          </a:xfrm>
          <a:prstGeom prst="roundRect">
            <a:avLst>
              <a:gd name="adj" fmla="val 75551"/>
            </a:avLst>
          </a:prstGeom>
          <a:solidFill>
            <a:srgbClr val="4950BC"/>
          </a:solidFill>
          <a:ln/>
        </p:spPr>
      </p:sp>
      <p:sp>
        <p:nvSpPr>
          <p:cNvPr id="6" name="Text 3"/>
          <p:cNvSpPr/>
          <p:nvPr/>
        </p:nvSpPr>
        <p:spPr>
          <a:xfrm>
            <a:off x="1108829" y="2727365"/>
            <a:ext cx="3450550" cy="342662"/>
          </a:xfrm>
          <a:prstGeom prst="rect">
            <a:avLst/>
          </a:prstGeom>
          <a:noFill/>
          <a:ln/>
        </p:spPr>
        <p:txBody>
          <a:bodyPr wrap="none" lIns="0" tIns="0" rIns="0" bIns="0" rtlCol="0" anchor="t"/>
          <a:lstStyle/>
          <a:p>
            <a:pPr algn="l" indent="0" marL="0">
              <a:lnSpc>
                <a:spcPts val="2650"/>
              </a:lnSpc>
              <a:buNone/>
            </a:pPr>
            <a:r>
              <a:rPr lang="en-US" sz="2150" b="1" dirty="0">
                <a:solidFill>
                  <a:srgbClr val="272525"/>
                </a:solidFill>
                <a:latin typeface="Inter Bold" pitchFamily="34" charset="0"/>
                <a:ea typeface="Inter Bold" pitchFamily="34" charset="-122"/>
                <a:cs typeface="Inter Bold" pitchFamily="34" charset="-120"/>
              </a:rPr>
              <a:t>Interopérabilité technique</a:t>
            </a:r>
            <a:endParaRPr lang="en-US" sz="2150" dirty="0"/>
          </a:p>
        </p:txBody>
      </p:sp>
      <p:sp>
        <p:nvSpPr>
          <p:cNvPr id="7" name="Text 4"/>
          <p:cNvSpPr/>
          <p:nvPr/>
        </p:nvSpPr>
        <p:spPr>
          <a:xfrm>
            <a:off x="1108829" y="3201591"/>
            <a:ext cx="7017782" cy="1403509"/>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L'interopérabilité assure que les systèmes de différents fournisseurs peuvent communiquer et échanger des données de manière fluide. Des standards communs facilitent l'intégration et réduisent la fragmentation du marché numérique européen.</a:t>
            </a:r>
            <a:endParaRPr lang="en-US" sz="1700" dirty="0"/>
          </a:p>
        </p:txBody>
      </p:sp>
      <p:sp>
        <p:nvSpPr>
          <p:cNvPr id="8" name="Shape 5"/>
          <p:cNvSpPr/>
          <p:nvPr/>
        </p:nvSpPr>
        <p:spPr>
          <a:xfrm>
            <a:off x="767596" y="5074206"/>
            <a:ext cx="7608808" cy="2377321"/>
          </a:xfrm>
          <a:prstGeom prst="roundRect">
            <a:avLst>
              <a:gd name="adj" fmla="val 6154"/>
            </a:avLst>
          </a:prstGeom>
          <a:solidFill>
            <a:srgbClr val="FFFFFF"/>
          </a:solidFill>
          <a:ln w="30480">
            <a:solidFill>
              <a:srgbClr val="C0C1D7"/>
            </a:solidFill>
            <a:prstDash val="solid"/>
          </a:ln>
        </p:spPr>
      </p:sp>
      <p:sp>
        <p:nvSpPr>
          <p:cNvPr id="9" name="Shape 6"/>
          <p:cNvSpPr/>
          <p:nvPr/>
        </p:nvSpPr>
        <p:spPr>
          <a:xfrm>
            <a:off x="737116" y="5074206"/>
            <a:ext cx="121920" cy="2377321"/>
          </a:xfrm>
          <a:prstGeom prst="roundRect">
            <a:avLst>
              <a:gd name="adj" fmla="val 75551"/>
            </a:avLst>
          </a:prstGeom>
          <a:solidFill>
            <a:srgbClr val="4950BC"/>
          </a:solidFill>
          <a:ln/>
        </p:spPr>
      </p:sp>
      <p:sp>
        <p:nvSpPr>
          <p:cNvPr id="10" name="Text 7"/>
          <p:cNvSpPr/>
          <p:nvPr/>
        </p:nvSpPr>
        <p:spPr>
          <a:xfrm>
            <a:off x="1108829" y="5323999"/>
            <a:ext cx="3587234" cy="342662"/>
          </a:xfrm>
          <a:prstGeom prst="rect">
            <a:avLst/>
          </a:prstGeom>
          <a:noFill/>
          <a:ln/>
        </p:spPr>
        <p:txBody>
          <a:bodyPr wrap="none" lIns="0" tIns="0" rIns="0" bIns="0" rtlCol="0" anchor="t"/>
          <a:lstStyle/>
          <a:p>
            <a:pPr algn="l" indent="0" marL="0">
              <a:lnSpc>
                <a:spcPts val="2650"/>
              </a:lnSpc>
              <a:buNone/>
            </a:pPr>
            <a:r>
              <a:rPr lang="en-US" sz="2150" b="1" dirty="0">
                <a:solidFill>
                  <a:srgbClr val="272525"/>
                </a:solidFill>
                <a:latin typeface="Inter Bold" pitchFamily="34" charset="0"/>
                <a:ea typeface="Inter Bold" pitchFamily="34" charset="-122"/>
                <a:cs typeface="Inter Bold" pitchFamily="34" charset="-120"/>
              </a:rPr>
              <a:t>Gouvernance des données</a:t>
            </a:r>
            <a:endParaRPr lang="en-US" sz="2150" dirty="0"/>
          </a:p>
        </p:txBody>
      </p:sp>
      <p:sp>
        <p:nvSpPr>
          <p:cNvPr id="11" name="Text 8"/>
          <p:cNvSpPr/>
          <p:nvPr/>
        </p:nvSpPr>
        <p:spPr>
          <a:xfrm>
            <a:off x="1108829" y="5798225"/>
            <a:ext cx="7017782" cy="1403509"/>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Un cadre de gouvernance robuste définit les règles d'utilisation, de partage et de protection des données. Il établit les responsabilités des acteurs, garantit la conformité réglementaire et protège les droits des utilisateurs tout en favorisant l'innovation responsable.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Slide 1</vt:lpstr>
      <vt:lpstr>Slide 2</vt:lpstr>
      <vt:lpstr>Slide 3</vt:lpstr>
      <vt:lpstr>Slide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2025-11-30T18:16:28Z</dcterms:created>
  <dcterms:modified xsi:type="dcterms:W3CDTF">2025-11-30T18:16:28Z</dcterms:modified>
</cp:coreProperties>
</file>